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1" r:id="rId1"/>
  </p:sldMasterIdLst>
  <p:notesMasterIdLst>
    <p:notesMasterId r:id="rId38"/>
  </p:notesMasterIdLst>
  <p:sldIdLst>
    <p:sldId id="256" r:id="rId2"/>
    <p:sldId id="293" r:id="rId3"/>
    <p:sldId id="292" r:id="rId4"/>
    <p:sldId id="271" r:id="rId5"/>
    <p:sldId id="258" r:id="rId6"/>
    <p:sldId id="290" r:id="rId7"/>
    <p:sldId id="291" r:id="rId8"/>
    <p:sldId id="274" r:id="rId9"/>
    <p:sldId id="275" r:id="rId10"/>
    <p:sldId id="273" r:id="rId11"/>
    <p:sldId id="261" r:id="rId12"/>
    <p:sldId id="260" r:id="rId13"/>
    <p:sldId id="262" r:id="rId14"/>
    <p:sldId id="263" r:id="rId15"/>
    <p:sldId id="264" r:id="rId16"/>
    <p:sldId id="265" r:id="rId17"/>
    <p:sldId id="266" r:id="rId18"/>
    <p:sldId id="276" r:id="rId19"/>
    <p:sldId id="267" r:id="rId20"/>
    <p:sldId id="268" r:id="rId21"/>
    <p:sldId id="270" r:id="rId22"/>
    <p:sldId id="269" r:id="rId23"/>
    <p:sldId id="279" r:id="rId24"/>
    <p:sldId id="272" r:id="rId25"/>
    <p:sldId id="277" r:id="rId26"/>
    <p:sldId id="280" r:id="rId27"/>
    <p:sldId id="287" r:id="rId28"/>
    <p:sldId id="288" r:id="rId29"/>
    <p:sldId id="278" r:id="rId30"/>
    <p:sldId id="281" r:id="rId31"/>
    <p:sldId id="282" r:id="rId32"/>
    <p:sldId id="283" r:id="rId33"/>
    <p:sldId id="284" r:id="rId34"/>
    <p:sldId id="285" r:id="rId35"/>
    <p:sldId id="286" r:id="rId36"/>
    <p:sldId id="289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09" autoAdjust="0"/>
    <p:restoredTop sz="86407"/>
  </p:normalViewPr>
  <p:slideViewPr>
    <p:cSldViewPr snapToGrid="0">
      <p:cViewPr varScale="1">
        <p:scale>
          <a:sx n="109" d="100"/>
          <a:sy n="109" d="100"/>
        </p:scale>
        <p:origin x="640" y="192"/>
      </p:cViewPr>
      <p:guideLst/>
    </p:cSldViewPr>
  </p:slideViewPr>
  <p:outlineViewPr>
    <p:cViewPr>
      <p:scale>
        <a:sx n="33" d="100"/>
        <a:sy n="33" d="100"/>
      </p:scale>
      <p:origin x="0" y="-20192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9" d="100"/>
          <a:sy n="99" d="100"/>
        </p:scale>
        <p:origin x="4272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notesMaster" Target="notesMasters/notesMaster1.xml"/><Relationship Id="rId39" Type="http://schemas.openxmlformats.org/officeDocument/2006/relationships/presProps" Target="presProps.xml"/><Relationship Id="rId40" Type="http://schemas.openxmlformats.org/officeDocument/2006/relationships/viewProps" Target="viewProps.xml"/><Relationship Id="rId41" Type="http://schemas.openxmlformats.org/officeDocument/2006/relationships/theme" Target="theme/theme1.xml"/><Relationship Id="rId4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F0BD68-07B3-2E49-AF2B-BD1E68F4D0BF}" type="datetimeFigureOut">
              <a:rPr lang="en-US" smtClean="0"/>
              <a:t>4/30/16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95CA63-B087-6540-94A1-8A268213E6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6904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CA63-B087-6540-94A1-8A268213E60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9378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CA63-B087-6540-94A1-8A268213E60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2372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CA63-B087-6540-94A1-8A268213E60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4635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4/30/16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92158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4/30/16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19442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4/30/16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88642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4/30/16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762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4/30/16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84610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4/30/16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29169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4/30/16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74227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4/30/16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97503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4/30/16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70418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4/30/16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13708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4/30/16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43484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09A250-FF31-4206-8172-F9D3106AACB1}" type="datetimeFigureOut">
              <a:rPr lang="en-US" smtClean="0"/>
              <a:t>4/30/16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51781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JeremySkinner/FluentValidation" TargetMode="External"/><Relationship Id="rId3" Type="http://schemas.openxmlformats.org/officeDocument/2006/relationships/image" Target="../media/image14.tif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tif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rest.schneids.net/" TargetMode="External"/><Relationship Id="rId3" Type="http://schemas.openxmlformats.org/officeDocument/2006/relationships/image" Target="../media/image2.tif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tiff"/><Relationship Id="rId3" Type="http://schemas.openxmlformats.org/officeDocument/2006/relationships/image" Target="../media/image18.tif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tif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tif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hyperlink" Target="http://rest.schneids.net/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0789" y="1122363"/>
            <a:ext cx="11574379" cy="1861469"/>
          </a:xfrm>
        </p:spPr>
        <p:txBody>
          <a:bodyPr/>
          <a:lstStyle/>
          <a:p>
            <a:r>
              <a:rPr lang="en-US" dirty="0"/>
              <a:t>RESTful API Design Best Practices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5978" y="2983832"/>
            <a:ext cx="9144000" cy="3451258"/>
          </a:xfrm>
        </p:spPr>
        <p:txBody>
          <a:bodyPr>
            <a:normAutofit/>
          </a:bodyPr>
          <a:lstStyle/>
          <a:p>
            <a:r>
              <a:rPr lang="en-US" sz="3600" dirty="0" smtClean="0"/>
              <a:t>Using ASP.NET Web API</a:t>
            </a:r>
          </a:p>
          <a:p>
            <a:r>
              <a:rPr lang="en-US" sz="2000" dirty="0" smtClean="0"/>
              <a:t>Chicago Code Camp 2016</a:t>
            </a:r>
            <a:endParaRPr lang="en-US" sz="3600" dirty="0" smtClean="0"/>
          </a:p>
          <a:p>
            <a:endParaRPr lang="en-US" sz="3600" dirty="0"/>
          </a:p>
          <a:p>
            <a:r>
              <a:rPr lang="en-US" sz="3600" dirty="0" smtClean="0"/>
              <a:t>Spencer </a:t>
            </a:r>
            <a:r>
              <a:rPr lang="en-US" sz="3600" dirty="0"/>
              <a:t>Schneidenbach</a:t>
            </a:r>
          </a:p>
          <a:p>
            <a:r>
              <a:rPr lang="en-US" dirty="0" err="1" smtClean="0"/>
              <a:t>Ryvit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749655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Pragmatic REST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RESTful API != Good API</a:t>
            </a:r>
          </a:p>
          <a:p>
            <a:r>
              <a:rPr lang="en-US" sz="4000" dirty="0"/>
              <a:t>Be prepared to:</a:t>
            </a:r>
          </a:p>
          <a:p>
            <a:pPr lvl="1"/>
            <a:r>
              <a:rPr lang="en-US" sz="3600" dirty="0"/>
              <a:t>Do what makes sense</a:t>
            </a:r>
          </a:p>
          <a:p>
            <a:pPr lvl="1"/>
            <a:r>
              <a:rPr lang="en-US" sz="3600" u="sng" dirty="0"/>
              <a:t>Throw out the </a:t>
            </a:r>
            <a:r>
              <a:rPr lang="en-US" sz="3600" u="sng" dirty="0" smtClean="0"/>
              <a:t>rest!</a:t>
            </a:r>
          </a:p>
          <a:p>
            <a:pPr lvl="1"/>
            <a:endParaRPr lang="en-US" sz="3600" u="sng" dirty="0"/>
          </a:p>
          <a:p>
            <a:r>
              <a:rPr lang="en-US" sz="4000" dirty="0" smtClean="0">
                <a:solidFill>
                  <a:srgbClr val="FF0000"/>
                </a:solidFill>
              </a:rPr>
              <a:t>Is that vague enough for you?</a:t>
            </a:r>
            <a:endParaRPr lang="en-US" sz="4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7040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RESTful API design process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1. Design</a:t>
            </a:r>
          </a:p>
          <a:p>
            <a:pPr lvl="1"/>
            <a:r>
              <a:rPr lang="en-US" dirty="0"/>
              <a:t>Spencer’s two rules</a:t>
            </a:r>
          </a:p>
          <a:p>
            <a:pPr lvl="1"/>
            <a:r>
              <a:rPr lang="en-US" dirty="0"/>
              <a:t>Resource identification</a:t>
            </a:r>
          </a:p>
          <a:p>
            <a:pPr lvl="1"/>
            <a:r>
              <a:rPr lang="en-US" dirty="0"/>
              <a:t>Security</a:t>
            </a:r>
          </a:p>
          <a:p>
            <a:pPr lvl="1"/>
            <a:r>
              <a:rPr lang="en-US" dirty="0"/>
              <a:t>Versioning</a:t>
            </a:r>
          </a:p>
          <a:p>
            <a:pPr lvl="1"/>
            <a:r>
              <a:rPr lang="en-US" dirty="0"/>
              <a:t>Error reporting</a:t>
            </a:r>
          </a:p>
          <a:p>
            <a:r>
              <a:rPr lang="en-US" dirty="0"/>
              <a:t>2. Implement</a:t>
            </a:r>
          </a:p>
          <a:p>
            <a:pPr lvl="1"/>
            <a:r>
              <a:rPr lang="en-US" dirty="0"/>
              <a:t>Technology stack</a:t>
            </a:r>
          </a:p>
          <a:p>
            <a:pPr lvl="1"/>
            <a:r>
              <a:rPr lang="en-US" dirty="0"/>
              <a:t>Code it!</a:t>
            </a:r>
          </a:p>
          <a:p>
            <a:r>
              <a:rPr lang="en-US" dirty="0"/>
              <a:t>3. Maintain</a:t>
            </a:r>
          </a:p>
        </p:txBody>
      </p:sp>
    </p:spTree>
    <p:extLst>
      <p:ext uri="{BB962C8B-B14F-4D97-AF65-F5344CB8AC3E}">
        <p14:creationId xmlns:p14="http://schemas.microsoft.com/office/powerpoint/2010/main" val="1380370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Designing your RESTful API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 HAVE ONE RULE</a:t>
            </a:r>
            <a:r>
              <a:rPr lang="is-IS" dirty="0" smtClean="0"/>
              <a:t>… okay I actually have two rules</a:t>
            </a:r>
            <a:endParaRPr lang="en-US" dirty="0"/>
          </a:p>
        </p:txBody>
      </p:sp>
      <p:pic>
        <p:nvPicPr>
          <p:cNvPr id="2050" name="Picture 2" descr="https://qph.is.quoracdn.net/main-qimg-d13b405eeb56b3fb2083940383250501?convert_to_webp=tru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0914" y="2459389"/>
            <a:ext cx="6922957" cy="3896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8209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7"/>
            <a:ext cx="10886087" cy="5732929"/>
          </a:xfrm>
        </p:spPr>
        <p:txBody>
          <a:bodyPr/>
          <a:lstStyle/>
          <a:p>
            <a:pPr algn="ctr"/>
            <a:r>
              <a:rPr lang="en-US" sz="28700" dirty="0"/>
              <a:t>KISS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(or, Keep it Simple, Stupid)</a:t>
            </a:r>
          </a:p>
        </p:txBody>
      </p:sp>
    </p:spTree>
    <p:extLst>
      <p:ext uri="{BB962C8B-B14F-4D97-AF65-F5344CB8AC3E}">
        <p14:creationId xmlns:p14="http://schemas.microsoft.com/office/powerpoint/2010/main" val="3672064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big rule - KISS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Don’t be creative.  A creative API is a bad API.</a:t>
            </a:r>
          </a:p>
          <a:p>
            <a:r>
              <a:rPr lang="en-US" dirty="0" smtClean="0"/>
              <a:t>Provide </a:t>
            </a:r>
            <a:r>
              <a:rPr lang="en-US" dirty="0"/>
              <a:t>what is necessary – no more, no less.</a:t>
            </a:r>
          </a:p>
          <a:p>
            <a:pPr lvl="1"/>
            <a:r>
              <a:rPr lang="en-US" dirty="0"/>
              <a:t>Don’t return things the consumer doesn’t need to see.</a:t>
            </a:r>
          </a:p>
          <a:p>
            <a:r>
              <a:rPr lang="en-US" dirty="0"/>
              <a:t>Use only a handful of HTTP response codes.  Don’t use them all.</a:t>
            </a:r>
          </a:p>
          <a:p>
            <a:pPr lvl="1"/>
            <a:r>
              <a:rPr lang="en-US" dirty="0"/>
              <a:t>200 – OK</a:t>
            </a:r>
          </a:p>
          <a:p>
            <a:pPr lvl="1"/>
            <a:r>
              <a:rPr lang="en-US" dirty="0"/>
              <a:t>201 – Created</a:t>
            </a:r>
          </a:p>
          <a:p>
            <a:pPr lvl="1"/>
            <a:r>
              <a:rPr lang="en-US" dirty="0"/>
              <a:t>400 – Bad Request</a:t>
            </a:r>
          </a:p>
          <a:p>
            <a:pPr lvl="1"/>
            <a:r>
              <a:rPr lang="en-US" dirty="0"/>
              <a:t>404 – Not Found</a:t>
            </a:r>
          </a:p>
          <a:p>
            <a:pPr lvl="1"/>
            <a:r>
              <a:rPr lang="en-US" dirty="0"/>
              <a:t>401 – Unauthorized</a:t>
            </a:r>
          </a:p>
        </p:txBody>
      </p:sp>
    </p:spTree>
    <p:extLst>
      <p:ext uri="{BB962C8B-B14F-4D97-AF65-F5344CB8AC3E}">
        <p14:creationId xmlns:p14="http://schemas.microsoft.com/office/powerpoint/2010/main" val="4158502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KISS, continued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02560" y="1581122"/>
            <a:ext cx="9716452" cy="4566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934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KISS, continued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Inactive</a:t>
            </a:r>
          </a:p>
          <a:p>
            <a:r>
              <a:rPr lang="en-US" dirty="0"/>
              <a:t>Deleted</a:t>
            </a:r>
          </a:p>
          <a:p>
            <a:r>
              <a:rPr lang="en-US" dirty="0"/>
              <a:t>Visible</a:t>
            </a:r>
          </a:p>
          <a:p>
            <a:r>
              <a:rPr lang="en-US" dirty="0"/>
              <a:t>Retired</a:t>
            </a:r>
          </a:p>
        </p:txBody>
      </p:sp>
      <p:pic>
        <p:nvPicPr>
          <p:cNvPr id="1026" name="Picture 2" descr="https://s-media-cache-ak0.pinimg.com/236x/7f/bb/4d/7fbb4d492c7d87a7fe564dda5245120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0857" y="365125"/>
            <a:ext cx="4792943" cy="5950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6825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Second big rule – Be Consistent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Be consistent with accepted best practices</a:t>
            </a:r>
          </a:p>
          <a:p>
            <a:r>
              <a:rPr lang="en-US" dirty="0" smtClean="0"/>
              <a:t>Be consistent with yourself</a:t>
            </a:r>
          </a:p>
          <a:p>
            <a:r>
              <a:rPr lang="en-US" dirty="0" smtClean="0"/>
              <a:t>Same </a:t>
            </a:r>
            <a:r>
              <a:rPr lang="en-US" dirty="0"/>
              <a:t>error codes</a:t>
            </a:r>
          </a:p>
          <a:p>
            <a:r>
              <a:rPr lang="en-US" dirty="0"/>
              <a:t>Same general structure</a:t>
            </a:r>
          </a:p>
          <a:p>
            <a:r>
              <a:rPr lang="en-US" dirty="0"/>
              <a:t>Same HTTP principles</a:t>
            </a:r>
          </a:p>
          <a:p>
            <a:pPr lvl="1"/>
            <a:r>
              <a:rPr lang="en-US" dirty="0"/>
              <a:t>GETs should get data</a:t>
            </a:r>
          </a:p>
          <a:p>
            <a:pPr lvl="1"/>
            <a:r>
              <a:rPr lang="en-US" dirty="0"/>
              <a:t>PUTs/POSTs should alter data</a:t>
            </a:r>
          </a:p>
        </p:txBody>
      </p:sp>
    </p:spTree>
    <p:extLst>
      <p:ext uri="{BB962C8B-B14F-4D97-AF65-F5344CB8AC3E}">
        <p14:creationId xmlns:p14="http://schemas.microsoft.com/office/powerpoint/2010/main" val="2118677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 identification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75964"/>
          </a:xfrm>
        </p:spPr>
        <p:txBody>
          <a:bodyPr/>
          <a:lstStyle/>
          <a:p>
            <a:r>
              <a:rPr lang="en-US" dirty="0"/>
              <a:t>Nouns vs. verbs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Basically, </a:t>
            </a:r>
            <a:r>
              <a:rPr lang="en-US" dirty="0" smtClean="0"/>
              <a:t>use plural </a:t>
            </a:r>
            <a:r>
              <a:rPr lang="en-US" dirty="0"/>
              <a:t>nouns</a:t>
            </a:r>
          </a:p>
          <a:p>
            <a:r>
              <a:rPr lang="en-US" dirty="0"/>
              <a:t>Sub resources should be identifiable as such</a:t>
            </a:r>
          </a:p>
          <a:p>
            <a:pPr lvl="1"/>
            <a:r>
              <a:rPr lang="en-US" dirty="0"/>
              <a:t>Example: </a:t>
            </a:r>
            <a:r>
              <a:rPr lang="en-US" dirty="0">
                <a:latin typeface="Consolas" panose="020B0609020204030204" pitchFamily="49" charset="0"/>
              </a:rPr>
              <a:t>GET /customers/1234/invoices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511" y="2319839"/>
            <a:ext cx="4380139" cy="242060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4864" y="2319839"/>
            <a:ext cx="5452680" cy="250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789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Versioning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Think about versioning ahead of time</a:t>
            </a:r>
          </a:p>
          <a:p>
            <a:r>
              <a:rPr lang="en-US" dirty="0"/>
              <a:t>Your API should stand </a:t>
            </a:r>
            <a:r>
              <a:rPr lang="en-US" u="sng" dirty="0"/>
              <a:t>a</a:t>
            </a:r>
            <a:r>
              <a:rPr lang="en-US" dirty="0"/>
              <a:t> test of time</a:t>
            </a:r>
          </a:p>
          <a:p>
            <a:r>
              <a:rPr lang="en-US" dirty="0"/>
              <a:t>Versioning strategy?</a:t>
            </a:r>
          </a:p>
          <a:p>
            <a:pPr lvl="1"/>
            <a:r>
              <a:rPr lang="en-US" dirty="0"/>
              <a:t>URL?</a:t>
            </a:r>
          </a:p>
          <a:p>
            <a:pPr lvl="1"/>
            <a:r>
              <a:rPr lang="en-US" dirty="0"/>
              <a:t>Header?</a:t>
            </a:r>
          </a:p>
          <a:p>
            <a:r>
              <a:rPr lang="en-US" dirty="0"/>
              <a:t>I prefer URL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5150" y="3281380"/>
            <a:ext cx="5687782" cy="305035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89816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 rot="16200000">
            <a:off x="-2373525" y="3116474"/>
            <a:ext cx="59473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HelveticaNeueLT Std Med Cn" panose="020B0606030502030204" pitchFamily="34" charset="0"/>
                <a:ea typeface="+mn-ea"/>
                <a:cs typeface="+mn-cs"/>
              </a:rPr>
              <a:t>SPONSORS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3964" y="495300"/>
            <a:ext cx="10319116" cy="5804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52282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Error reporting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Errors are going to happen</a:t>
            </a:r>
          </a:p>
          <a:p>
            <a:r>
              <a:rPr lang="en-US" dirty="0"/>
              <a:t>Make it as easy as possible for your consumers to find and fix errors</a:t>
            </a:r>
          </a:p>
          <a:p>
            <a:r>
              <a:rPr lang="en-US" dirty="0"/>
              <a:t>Avoid returning 500 Internal Server Errors</a:t>
            </a:r>
          </a:p>
          <a:p>
            <a:r>
              <a:rPr lang="en-US" dirty="0"/>
              <a:t>Good example: I like what </a:t>
            </a:r>
            <a:r>
              <a:rPr lang="en-US" dirty="0" err="1"/>
              <a:t>Twilio</a:t>
            </a:r>
            <a:r>
              <a:rPr lang="en-US" dirty="0"/>
              <a:t> does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854" y="3991604"/>
            <a:ext cx="9497770" cy="2637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456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Always use SSL</a:t>
            </a:r>
          </a:p>
          <a:p>
            <a:r>
              <a:rPr lang="en-US" dirty="0"/>
              <a:t>Don’t roll your own!</a:t>
            </a:r>
          </a:p>
          <a:p>
            <a:r>
              <a:rPr lang="en-US" dirty="0"/>
              <a:t>Lots of existing patterns</a:t>
            </a:r>
          </a:p>
          <a:p>
            <a:pPr lvl="1"/>
            <a:r>
              <a:rPr lang="en-US" dirty="0"/>
              <a:t>Basic</a:t>
            </a:r>
          </a:p>
          <a:p>
            <a:pPr lvl="2"/>
            <a:r>
              <a:rPr lang="en-US" dirty="0"/>
              <a:t>OK over SSL</a:t>
            </a:r>
          </a:p>
          <a:p>
            <a:pPr lvl="2"/>
            <a:r>
              <a:rPr lang="en-US" dirty="0"/>
              <a:t>Vulnerable to man in the middle</a:t>
            </a:r>
          </a:p>
          <a:p>
            <a:pPr lvl="1"/>
            <a:r>
              <a:rPr lang="en-US" dirty="0"/>
              <a:t>OAuth</a:t>
            </a:r>
          </a:p>
          <a:p>
            <a:pPr lvl="2"/>
            <a:r>
              <a:rPr lang="en-US" dirty="0"/>
              <a:t>Authenticate w/ username and password once</a:t>
            </a:r>
          </a:p>
          <a:p>
            <a:pPr lvl="2"/>
            <a:r>
              <a:rPr lang="en-US" dirty="0"/>
              <a:t>Can expire or be </a:t>
            </a:r>
            <a:r>
              <a:rPr lang="en-US" dirty="0" smtClean="0"/>
              <a:t>revoked</a:t>
            </a:r>
          </a:p>
          <a:p>
            <a:pPr lvl="2"/>
            <a:r>
              <a:rPr lang="en-US" dirty="0" smtClean="0"/>
              <a:t>TONS more flexibility vs. basic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7931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8358" y="2550695"/>
            <a:ext cx="10515600" cy="1293646"/>
          </a:xfrm>
        </p:spPr>
        <p:txBody>
          <a:bodyPr/>
          <a:lstStyle/>
          <a:p>
            <a:pPr algn="ctr"/>
            <a:r>
              <a:rPr lang="en-US" dirty="0"/>
              <a:t>Ok, time for some code examples</a:t>
            </a:r>
          </a:p>
        </p:txBody>
      </p:sp>
    </p:spTree>
    <p:extLst>
      <p:ext uri="{BB962C8B-B14F-4D97-AF65-F5344CB8AC3E}">
        <p14:creationId xmlns:p14="http://schemas.microsoft.com/office/powerpoint/2010/main" val="623456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Anatomy of a controller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Inherits from </a:t>
            </a:r>
            <a:r>
              <a:rPr lang="en-US" sz="2400" dirty="0" err="1"/>
              <a:t>ApiController</a:t>
            </a:r>
            <a:endParaRPr lang="en-US" sz="2400" dirty="0"/>
          </a:p>
          <a:p>
            <a:r>
              <a:rPr lang="en-US" sz="2400" dirty="0"/>
              <a:t>Routing via:</a:t>
            </a:r>
          </a:p>
          <a:p>
            <a:pPr lvl="1"/>
            <a:r>
              <a:rPr lang="en-US" sz="2000" dirty="0"/>
              <a:t>Convention</a:t>
            </a:r>
          </a:p>
          <a:p>
            <a:pPr lvl="1"/>
            <a:r>
              <a:rPr lang="en-US" sz="2000" dirty="0"/>
              <a:t>Attributes</a:t>
            </a:r>
          </a:p>
          <a:p>
            <a:r>
              <a:rPr lang="en-US" sz="2400" dirty="0"/>
              <a:t>GETs, PUTs, POSTs</a:t>
            </a:r>
          </a:p>
          <a:p>
            <a:pPr lvl="1"/>
            <a:r>
              <a:rPr lang="en-US" sz="2000" dirty="0"/>
              <a:t>Defined by method name</a:t>
            </a:r>
          </a:p>
          <a:p>
            <a:pPr lvl="1"/>
            <a:r>
              <a:rPr lang="en-US" sz="2000" dirty="0"/>
              <a:t>Can also use </a:t>
            </a:r>
            <a:r>
              <a:rPr lang="en-US" sz="2000" dirty="0" smtClean="0"/>
              <a:t>attributes</a:t>
            </a:r>
          </a:p>
          <a:p>
            <a:pPr lvl="1"/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[</a:t>
            </a:r>
            <a:r>
              <a:rPr lang="en-US" sz="2000" dirty="0" err="1" smtClean="0">
                <a:latin typeface="Consolas" charset="0"/>
                <a:ea typeface="Consolas" charset="0"/>
                <a:cs typeface="Consolas" charset="0"/>
              </a:rPr>
              <a:t>HttpPost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], [</a:t>
            </a:r>
            <a:r>
              <a:rPr lang="en-US" sz="2000" dirty="0" err="1" smtClean="0">
                <a:latin typeface="Consolas" charset="0"/>
                <a:ea typeface="Consolas" charset="0"/>
                <a:cs typeface="Consolas" charset="0"/>
              </a:rPr>
              <a:t>HttpGet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]</a:t>
            </a:r>
            <a:endParaRPr lang="en-US" sz="2000" dirty="0">
              <a:latin typeface="Consolas" charset="0"/>
              <a:ea typeface="Consolas" charset="0"/>
              <a:cs typeface="Consolas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1984" y="1690688"/>
            <a:ext cx="7115636" cy="4361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54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wrong with this code?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259" y="1564359"/>
            <a:ext cx="9583054" cy="4992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982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Lesson: Use DTOs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5451" y="1690688"/>
            <a:ext cx="9103895" cy="4782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495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Validation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Built-in validation</a:t>
            </a:r>
          </a:p>
          <a:p>
            <a:pPr lvl="1"/>
            <a:r>
              <a:rPr lang="en-US" dirty="0" err="1" smtClean="0"/>
              <a:t>IValidatableObject</a:t>
            </a:r>
            <a:endParaRPr lang="en-US" dirty="0" smtClean="0"/>
          </a:p>
          <a:p>
            <a:pPr lvl="1"/>
            <a:r>
              <a:rPr lang="en-US" dirty="0" smtClean="0"/>
              <a:t>Attributes</a:t>
            </a:r>
          </a:p>
          <a:p>
            <a:pPr lvl="2"/>
            <a:r>
              <a:rPr lang="en-US" dirty="0" smtClean="0"/>
              <a:t>Required</a:t>
            </a:r>
          </a:p>
          <a:p>
            <a:pPr lvl="2"/>
            <a:r>
              <a:rPr lang="en-US" dirty="0" smtClean="0"/>
              <a:t>Range</a:t>
            </a:r>
          </a:p>
          <a:p>
            <a:pPr lvl="2"/>
            <a:r>
              <a:rPr lang="en-US" dirty="0" smtClean="0"/>
              <a:t>Etc.</a:t>
            </a:r>
            <a:endParaRPr lang="en-US" dirty="0"/>
          </a:p>
          <a:p>
            <a:r>
              <a:rPr lang="en-US" dirty="0" smtClean="0">
                <a:hlinkClick r:id="rId2"/>
              </a:rPr>
              <a:t>Fluent Validation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1532" y="800244"/>
            <a:ext cx="7507686" cy="5260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760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7862" y="0"/>
            <a:ext cx="10515600" cy="1325563"/>
          </a:xfrm>
        </p:spPr>
        <p:txBody>
          <a:bodyPr/>
          <a:lstStyle/>
          <a:p>
            <a:r>
              <a:rPr lang="en-US" dirty="0" smtClean="0"/>
              <a:t>How can this code be improved?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271" y="1135117"/>
            <a:ext cx="5226733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872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Lesson: Controllers should be thin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Controllers should know </a:t>
            </a:r>
            <a:r>
              <a:rPr lang="en-US" u="sng" dirty="0" smtClean="0"/>
              <a:t>who</a:t>
            </a:r>
            <a:r>
              <a:rPr lang="en-US" dirty="0" smtClean="0"/>
              <a:t> needs to do something, </a:t>
            </a:r>
            <a:r>
              <a:rPr lang="en-US" u="sng" dirty="0" smtClean="0"/>
              <a:t>not how</a:t>
            </a:r>
            <a:r>
              <a:rPr lang="en-US" dirty="0" smtClean="0"/>
              <a:t> to do it</a:t>
            </a:r>
          </a:p>
          <a:p>
            <a:r>
              <a:rPr lang="en-US" dirty="0" smtClean="0"/>
              <a:t>Maintains a separation of concerns</a:t>
            </a:r>
          </a:p>
          <a:p>
            <a:r>
              <a:rPr lang="en-US" dirty="0" smtClean="0"/>
              <a:t>Much more broken down and testable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8368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14645"/>
          </a:xfrm>
        </p:spPr>
        <p:txBody>
          <a:bodyPr/>
          <a:lstStyle/>
          <a:p>
            <a:r>
              <a:rPr lang="en-US" dirty="0"/>
              <a:t>How could this code be improved?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238880"/>
            <a:ext cx="5999527" cy="5019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70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First things first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Slides, links, and more at </a:t>
            </a:r>
            <a:r>
              <a:rPr lang="en-US" dirty="0" smtClean="0">
                <a:hlinkClick r:id="rId2"/>
              </a:rPr>
              <a:t>rest.schneids.net</a:t>
            </a:r>
            <a:endParaRPr lang="en-US" dirty="0" smtClean="0"/>
          </a:p>
          <a:p>
            <a:r>
              <a:rPr lang="en-US" dirty="0" smtClean="0"/>
              <a:t>Please rate my talk on </a:t>
            </a:r>
            <a:r>
              <a:rPr lang="en-US" dirty="0" err="1" smtClean="0"/>
              <a:t>SpeakerRate</a:t>
            </a:r>
            <a:r>
              <a:rPr lang="en-US" dirty="0" smtClean="0"/>
              <a:t>!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9415" y="2920674"/>
            <a:ext cx="6893169" cy="3685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405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Lesson: Use Dependency Injection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62106" y="1475409"/>
            <a:ext cx="4910847" cy="4351338"/>
          </a:xfrm>
        </p:spPr>
        <p:txBody>
          <a:bodyPr/>
          <a:lstStyle/>
          <a:p>
            <a:r>
              <a:rPr lang="en-US" dirty="0" smtClean="0"/>
              <a:t>Much more testable</a:t>
            </a:r>
          </a:p>
          <a:p>
            <a:r>
              <a:rPr lang="en-US" dirty="0" smtClean="0"/>
              <a:t>Easy to use</a:t>
            </a:r>
            <a:endParaRPr lang="en-US" dirty="0"/>
          </a:p>
          <a:p>
            <a:r>
              <a:rPr lang="en-US" dirty="0" smtClean="0"/>
              <a:t>Lots of frameworks</a:t>
            </a:r>
          </a:p>
          <a:p>
            <a:pPr lvl="1"/>
            <a:r>
              <a:rPr lang="en-US" dirty="0" err="1" smtClean="0"/>
              <a:t>Ninject</a:t>
            </a:r>
            <a:endParaRPr lang="en-US" dirty="0" smtClean="0"/>
          </a:p>
          <a:p>
            <a:pPr lvl="1"/>
            <a:r>
              <a:rPr lang="en-US" dirty="0" err="1" smtClean="0"/>
              <a:t>Autofac</a:t>
            </a:r>
            <a:endParaRPr lang="en-US" dirty="0" smtClean="0"/>
          </a:p>
          <a:p>
            <a:pPr lvl="1"/>
            <a:r>
              <a:rPr lang="en-US" dirty="0" smtClean="0"/>
              <a:t>Find one you like and use it!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97146"/>
            <a:ext cx="4825458" cy="502919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8732" y="5173604"/>
            <a:ext cx="5564221" cy="983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734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async</a:t>
            </a:r>
            <a:r>
              <a:rPr lang="en-US" dirty="0" smtClean="0"/>
              <a:t>/await vs. synchronous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565" y="1690688"/>
            <a:ext cx="7979104" cy="4246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343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Lesson: Use </a:t>
            </a:r>
            <a:r>
              <a:rPr lang="en-US" dirty="0" err="1" smtClean="0"/>
              <a:t>async</a:t>
            </a:r>
            <a:r>
              <a:rPr lang="en-US" dirty="0" smtClean="0"/>
              <a:t>/await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Small scale systems – probably doesn’t matter too much</a:t>
            </a:r>
          </a:p>
          <a:p>
            <a:r>
              <a:rPr lang="en-US" dirty="0" smtClean="0"/>
              <a:t>Large scale systems – will make a difference</a:t>
            </a:r>
          </a:p>
          <a:p>
            <a:r>
              <a:rPr lang="en-US" dirty="0" smtClean="0"/>
              <a:t>Synchronous is out.  Embrace </a:t>
            </a:r>
            <a:r>
              <a:rPr lang="en-US" dirty="0" err="1" smtClean="0"/>
              <a:t>async</a:t>
            </a:r>
            <a:r>
              <a:rPr lang="en-US" dirty="0" smtClean="0"/>
              <a:t>/await.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3944" y="3876566"/>
            <a:ext cx="9448800" cy="187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841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Maintaining your API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Standard stuff – fix bugs, optimize</a:t>
            </a:r>
          </a:p>
          <a:p>
            <a:r>
              <a:rPr lang="en-US" dirty="0" smtClean="0"/>
              <a:t>Don’t introduce breaking changes like removing properties</a:t>
            </a:r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r>
              <a:rPr lang="en-US" dirty="0" smtClean="0"/>
              <a:t>Vendor: “Hey, we’ve made some under-the-cover changes to our endpoint. It shouldn’t impact you, but let us know if it breaks something.”</a:t>
            </a:r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r>
              <a:rPr lang="en-US" dirty="0" smtClean="0"/>
              <a:t>Us: ”Okay. Can you release it to test first so we can run our integration tests against the endpoint and make sure everything works?”</a:t>
            </a:r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r>
              <a:rPr lang="en-US" dirty="0" smtClean="0"/>
              <a:t>Vendor: ”Well, actually we need it ASAP, so we’re releasing to prod in an hour.”</a:t>
            </a:r>
          </a:p>
        </p:txBody>
      </p:sp>
    </p:spTree>
    <p:extLst>
      <p:ext uri="{BB962C8B-B14F-4D97-AF65-F5344CB8AC3E}">
        <p14:creationId xmlns:p14="http://schemas.microsoft.com/office/powerpoint/2010/main" val="1235630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Document, document, document!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Good </a:t>
            </a:r>
            <a:r>
              <a:rPr lang="en-US" dirty="0"/>
              <a:t>documentation is essential</a:t>
            </a:r>
          </a:p>
          <a:p>
            <a:r>
              <a:rPr lang="en-US" dirty="0" smtClean="0"/>
              <a:t>Need to know:</a:t>
            </a:r>
          </a:p>
          <a:p>
            <a:pPr lvl="1"/>
            <a:r>
              <a:rPr lang="en-US" dirty="0" smtClean="0"/>
              <a:t>How </a:t>
            </a:r>
            <a:r>
              <a:rPr lang="en-US" dirty="0"/>
              <a:t>endpoints are </a:t>
            </a:r>
            <a:r>
              <a:rPr lang="en-US" dirty="0" smtClean="0"/>
              <a:t>accessed</a:t>
            </a:r>
          </a:p>
          <a:p>
            <a:pPr lvl="1"/>
            <a:r>
              <a:rPr lang="en-US" dirty="0" smtClean="0"/>
              <a:t>Required/optional parameters</a:t>
            </a:r>
          </a:p>
          <a:p>
            <a:pPr lvl="1"/>
            <a:r>
              <a:rPr lang="en-US" dirty="0" smtClean="0"/>
              <a:t>Representation schema</a:t>
            </a:r>
          </a:p>
          <a:p>
            <a:pPr lvl="1"/>
            <a:r>
              <a:rPr lang="en-US" dirty="0" smtClean="0"/>
              <a:t>Potential gotchas/errors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7632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43855" y="2690649"/>
            <a:ext cx="4480034" cy="1144150"/>
          </a:xfrm>
        </p:spPr>
        <p:txBody>
          <a:bodyPr>
            <a:normAutofit/>
          </a:bodyPr>
          <a:lstStyle/>
          <a:p>
            <a:r>
              <a:rPr lang="en-US" sz="7200" dirty="0" smtClean="0"/>
              <a:t>Questions?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14098034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Slides, </a:t>
            </a:r>
            <a:r>
              <a:rPr lang="en-US" dirty="0" err="1" smtClean="0"/>
              <a:t>SpeakerRate</a:t>
            </a:r>
            <a:r>
              <a:rPr lang="en-US" dirty="0" smtClean="0"/>
              <a:t> link at </a:t>
            </a:r>
            <a:r>
              <a:rPr lang="en-US" dirty="0" smtClean="0">
                <a:hlinkClick r:id="rId3"/>
              </a:rPr>
              <a:t>rest.schneids.net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/>
              <a:t>Website: </a:t>
            </a:r>
            <a:r>
              <a:rPr lang="en-US" dirty="0" err="1"/>
              <a:t>schneids.net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Twitter</a:t>
            </a:r>
            <a:r>
              <a:rPr lang="en-US" dirty="0"/>
              <a:t>: @</a:t>
            </a:r>
            <a:r>
              <a:rPr lang="en-US" dirty="0" err="1"/>
              <a:t>schneidenbach</a:t>
            </a:r>
            <a:endParaRPr lang="en-US" dirty="0"/>
          </a:p>
          <a:p>
            <a:pPr marL="0" indent="0">
              <a:buNone/>
            </a:pP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schneidenbach</a:t>
            </a:r>
            <a:endParaRPr lang="en-US" dirty="0"/>
          </a:p>
          <a:p>
            <a:pPr marL="0" indent="0">
              <a:buNone/>
            </a:pPr>
            <a:r>
              <a:rPr lang="en-US" dirty="0" err="1" smtClean="0"/>
              <a:t>sas.projects@me.com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3884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Platform Architect at </a:t>
            </a:r>
            <a:r>
              <a:rPr lang="en-US" dirty="0" err="1"/>
              <a:t>Ryvit</a:t>
            </a:r>
            <a:endParaRPr lang="en-US" dirty="0"/>
          </a:p>
          <a:p>
            <a:r>
              <a:rPr lang="en-US" dirty="0"/>
              <a:t>Web developer</a:t>
            </a:r>
          </a:p>
          <a:p>
            <a:r>
              <a:rPr lang="en-US" dirty="0"/>
              <a:t>AngularJS 1/2, ASP.NET, C#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Twitter: @</a:t>
            </a:r>
            <a:r>
              <a:rPr lang="en-US" dirty="0" err="1"/>
              <a:t>schneidenbach</a:t>
            </a:r>
            <a:endParaRPr lang="en-US" dirty="0"/>
          </a:p>
          <a:p>
            <a:pPr marL="0" indent="0">
              <a:buNone/>
            </a:pPr>
            <a:r>
              <a:rPr lang="en-US" dirty="0" err="1" smtClean="0"/>
              <a:t>github.com</a:t>
            </a:r>
            <a:r>
              <a:rPr lang="en-US" dirty="0" smtClean="0"/>
              <a:t>/</a:t>
            </a:r>
            <a:r>
              <a:rPr lang="en-US" dirty="0" err="1" smtClean="0"/>
              <a:t>schneidenbach</a:t>
            </a:r>
            <a:endParaRPr lang="en-US" dirty="0" smtClean="0"/>
          </a:p>
          <a:p>
            <a:pPr marL="0" indent="0">
              <a:buNone/>
            </a:pPr>
            <a:r>
              <a:rPr lang="en-US" dirty="0" err="1" smtClean="0"/>
              <a:t>sas.projects@me.com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Website: </a:t>
            </a:r>
            <a:r>
              <a:rPr lang="en-US" dirty="0" err="1" smtClean="0"/>
              <a:t>schneids.net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9164" y="3589117"/>
            <a:ext cx="4007904" cy="2134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03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REST?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39549"/>
          </a:xfrm>
        </p:spPr>
        <p:txBody>
          <a:bodyPr>
            <a:normAutofit/>
          </a:bodyPr>
          <a:lstStyle/>
          <a:p>
            <a:r>
              <a:rPr lang="en-US" u="sng" dirty="0"/>
              <a:t>Re</a:t>
            </a:r>
            <a:r>
              <a:rPr lang="en-US" dirty="0"/>
              <a:t>presentational </a:t>
            </a:r>
            <a:r>
              <a:rPr lang="en-US" u="sng" dirty="0"/>
              <a:t>S</a:t>
            </a:r>
            <a:r>
              <a:rPr lang="en-US" dirty="0"/>
              <a:t>tate </a:t>
            </a:r>
            <a:r>
              <a:rPr lang="en-US" u="sng" dirty="0"/>
              <a:t>T</a:t>
            </a:r>
            <a:r>
              <a:rPr lang="en-US" dirty="0"/>
              <a:t>ransfer</a:t>
            </a:r>
          </a:p>
          <a:p>
            <a:r>
              <a:rPr lang="en-US" dirty="0"/>
              <a:t>The architecture of the </a:t>
            </a:r>
            <a:r>
              <a:rPr lang="en-US" dirty="0" smtClean="0"/>
              <a:t>web</a:t>
            </a:r>
          </a:p>
          <a:p>
            <a:r>
              <a:rPr lang="en-US" dirty="0" smtClean="0"/>
              <a:t>REST is an architectural style, not a protocol or spec</a:t>
            </a:r>
            <a:endParaRPr lang="en-US" dirty="0"/>
          </a:p>
          <a:p>
            <a:r>
              <a:rPr lang="en-US" dirty="0"/>
              <a:t>Six constraints</a:t>
            </a:r>
          </a:p>
          <a:p>
            <a:pPr lvl="1"/>
            <a:r>
              <a:rPr lang="en-US" dirty="0"/>
              <a:t>Client-server separation</a:t>
            </a:r>
          </a:p>
          <a:p>
            <a:pPr lvl="1"/>
            <a:r>
              <a:rPr lang="en-US" dirty="0"/>
              <a:t>Stateless</a:t>
            </a:r>
          </a:p>
          <a:p>
            <a:pPr lvl="1"/>
            <a:r>
              <a:rPr lang="en-US" dirty="0"/>
              <a:t>Cacheable</a:t>
            </a:r>
          </a:p>
          <a:p>
            <a:pPr lvl="1"/>
            <a:r>
              <a:rPr lang="en-US" dirty="0"/>
              <a:t>Layered</a:t>
            </a:r>
          </a:p>
          <a:p>
            <a:pPr lvl="1"/>
            <a:r>
              <a:rPr lang="en-US" dirty="0"/>
              <a:t>Code on demand (optional)</a:t>
            </a:r>
          </a:p>
          <a:p>
            <a:pPr lvl="1"/>
            <a:r>
              <a:rPr lang="en-US" dirty="0" smtClean="0"/>
              <a:t>Uniform interface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5329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77000"/>
            <a:ext cx="10515600" cy="1325563"/>
          </a:xfrm>
        </p:spPr>
        <p:txBody>
          <a:bodyPr/>
          <a:lstStyle/>
          <a:p>
            <a:r>
              <a:rPr lang="en-US" dirty="0" smtClean="0"/>
              <a:t>Client-server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260475"/>
          </a:xfrm>
        </p:spPr>
        <p:txBody>
          <a:bodyPr/>
          <a:lstStyle/>
          <a:p>
            <a:r>
              <a:rPr lang="en-US" dirty="0" smtClean="0"/>
              <a:t>Client doesn</a:t>
            </a:r>
            <a:r>
              <a:rPr lang="en-US" dirty="0"/>
              <a:t>'</a:t>
            </a:r>
            <a:r>
              <a:rPr lang="en-US" dirty="0" smtClean="0"/>
              <a:t>t care about how data is stored</a:t>
            </a:r>
          </a:p>
          <a:p>
            <a:r>
              <a:rPr lang="en-US" dirty="0" smtClean="0"/>
              <a:t>Server doesn't care </a:t>
            </a:r>
            <a:r>
              <a:rPr lang="en-US" smtClean="0"/>
              <a:t>about what user interface the client is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838200" y="336486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Stateless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838200" y="4642485"/>
            <a:ext cx="10515600" cy="12604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Persistent state isn’t part of a </a:t>
            </a:r>
            <a:r>
              <a:rPr lang="en-US" dirty="0" err="1" smtClean="0"/>
              <a:t>RESTful</a:t>
            </a:r>
            <a:r>
              <a:rPr lang="en-US" dirty="0" smtClean="0"/>
              <a:t> architecture</a:t>
            </a:r>
          </a:p>
          <a:p>
            <a:r>
              <a:rPr lang="en-US" dirty="0" smtClean="0"/>
              <a:t>All the state needed is in a request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309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4" grpId="0"/>
      <p:bldP spid="5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Cacheable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27537"/>
            <a:ext cx="10515600" cy="586272"/>
          </a:xfrm>
        </p:spPr>
        <p:txBody>
          <a:bodyPr/>
          <a:lstStyle/>
          <a:p>
            <a:r>
              <a:rPr lang="en-US" dirty="0" smtClean="0"/>
              <a:t>Response defines whether or not it’s cacheable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838200" y="2113809"/>
            <a:ext cx="10515600" cy="9789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Layered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838200" y="3092760"/>
            <a:ext cx="10515600" cy="17923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Client </a:t>
            </a:r>
            <a:r>
              <a:rPr lang="en-US" b="1" dirty="0" smtClean="0"/>
              <a:t>doesn’t know </a:t>
            </a:r>
            <a:r>
              <a:rPr lang="en-US" dirty="0" smtClean="0"/>
              <a:t>whether or not the response comes from</a:t>
            </a:r>
          </a:p>
          <a:p>
            <a:pPr lvl="1"/>
            <a:r>
              <a:rPr lang="en-US" dirty="0" smtClean="0"/>
              <a:t>Cache server</a:t>
            </a:r>
          </a:p>
          <a:p>
            <a:pPr lvl="1"/>
            <a:r>
              <a:rPr lang="en-US" dirty="0" smtClean="0"/>
              <a:t>Load balancer</a:t>
            </a:r>
          </a:p>
          <a:p>
            <a:pPr lvl="1"/>
            <a:r>
              <a:rPr lang="en-US" dirty="0" smtClean="0"/>
              <a:t>The web server itself</a:t>
            </a:r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38200" y="453853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Code on demand (optional)</a:t>
            </a:r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838200" y="5700949"/>
            <a:ext cx="10515600" cy="5862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</a:t>
            </a:r>
            <a:r>
              <a:rPr lang="en-US" dirty="0" smtClean="0"/>
              <a:t>ode can be sent to the client by the server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2952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4" grpId="0"/>
      <p:bldP spid="5" grpId="0"/>
      <p:bldP spid="6" grpId="0"/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Uniform </a:t>
            </a:r>
            <a:r>
              <a:rPr lang="en-US" dirty="0" smtClean="0"/>
              <a:t>interface constraint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337670"/>
          </a:xfrm>
        </p:spPr>
        <p:txBody>
          <a:bodyPr/>
          <a:lstStyle/>
          <a:p>
            <a:r>
              <a:rPr lang="en-US" dirty="0"/>
              <a:t>Resource identification</a:t>
            </a:r>
          </a:p>
          <a:p>
            <a:pPr lvl="1"/>
            <a:r>
              <a:rPr lang="en-US" dirty="0"/>
              <a:t>Resources are identified via URIs</a:t>
            </a:r>
          </a:p>
          <a:p>
            <a:pPr lvl="1"/>
            <a:r>
              <a:rPr lang="en-US" i="1" dirty="0" smtClean="0"/>
              <a:t>Representations</a:t>
            </a:r>
            <a:r>
              <a:rPr lang="en-US" dirty="0" smtClean="0"/>
              <a:t> of the resources are returned</a:t>
            </a:r>
            <a:endParaRPr lang="en-US" dirty="0"/>
          </a:p>
          <a:p>
            <a:r>
              <a:rPr lang="en-US" dirty="0"/>
              <a:t>Manipulation of resources via these representations</a:t>
            </a:r>
          </a:p>
          <a:p>
            <a:pPr lvl="1"/>
            <a:r>
              <a:rPr lang="en-US" dirty="0"/>
              <a:t>Update, delete</a:t>
            </a:r>
          </a:p>
          <a:p>
            <a:r>
              <a:rPr lang="en-US" dirty="0"/>
              <a:t>Self-descriptive</a:t>
            </a:r>
          </a:p>
          <a:p>
            <a:pPr lvl="1"/>
            <a:r>
              <a:rPr lang="en-US" dirty="0"/>
              <a:t>E.g. Content-Type header</a:t>
            </a:r>
          </a:p>
          <a:p>
            <a:r>
              <a:rPr lang="en-US" dirty="0"/>
              <a:t>Hypermedia as the engine of application state (HATEOAS)</a:t>
            </a:r>
          </a:p>
          <a:p>
            <a:pPr lvl="1"/>
            <a:r>
              <a:rPr lang="en-US" dirty="0"/>
              <a:t>Server provides all of the </a:t>
            </a:r>
            <a:r>
              <a:rPr lang="en-US" dirty="0" smtClean="0"/>
              <a:t>things required to navigate/change state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8017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</a:t>
            </a:r>
            <a:r>
              <a:rPr lang="en-US" dirty="0" err="1" smtClean="0"/>
              <a:t>RESTful</a:t>
            </a:r>
            <a:r>
              <a:rPr lang="en-US" dirty="0" smtClean="0"/>
              <a:t> API?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API that follows REST architecture</a:t>
            </a:r>
          </a:p>
          <a:p>
            <a:r>
              <a:rPr lang="en-US" dirty="0"/>
              <a:t>Term has been sort of </a:t>
            </a:r>
            <a:r>
              <a:rPr lang="en-US" dirty="0" smtClean="0"/>
              <a:t>co-opted</a:t>
            </a:r>
          </a:p>
          <a:p>
            <a:endParaRPr lang="en-US" dirty="0"/>
          </a:p>
          <a:p>
            <a:r>
              <a:rPr lang="en-US" dirty="0" smtClean="0"/>
              <a:t>REST != JSON</a:t>
            </a:r>
          </a:p>
          <a:p>
            <a:r>
              <a:rPr lang="en-US" dirty="0" smtClean="0"/>
              <a:t>REST != HTTP</a:t>
            </a:r>
          </a:p>
          <a:p>
            <a:endParaRPr lang="en-US" dirty="0"/>
          </a:p>
          <a:p>
            <a:r>
              <a:rPr lang="en-US" dirty="0" smtClean="0"/>
              <a:t>Lots of people say “REST API” when they </a:t>
            </a:r>
            <a:r>
              <a:rPr lang="en-US" i="1" dirty="0" smtClean="0">
                <a:solidFill>
                  <a:srgbClr val="FF0000"/>
                </a:solidFill>
              </a:rPr>
              <a:t>really mean </a:t>
            </a:r>
            <a:r>
              <a:rPr lang="en-US" dirty="0" smtClean="0"/>
              <a:t>HTTP JSON API</a:t>
            </a:r>
          </a:p>
        </p:txBody>
      </p:sp>
    </p:spTree>
    <p:extLst>
      <p:ext uri="{BB962C8B-B14F-4D97-AF65-F5344CB8AC3E}">
        <p14:creationId xmlns:p14="http://schemas.microsoft.com/office/powerpoint/2010/main" val="2592556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2252</TotalTime>
  <Words>872</Words>
  <Application>Microsoft Macintosh PowerPoint</Application>
  <PresentationFormat>Widescreen</PresentationFormat>
  <Paragraphs>207</Paragraphs>
  <Slides>36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2" baseType="lpstr">
      <vt:lpstr>Arial</vt:lpstr>
      <vt:lpstr>Calibri</vt:lpstr>
      <vt:lpstr>Calibri Light</vt:lpstr>
      <vt:lpstr>Consolas</vt:lpstr>
      <vt:lpstr>HelveticaNeueLT Std Med Cn</vt:lpstr>
      <vt:lpstr>Office Theme</vt:lpstr>
      <vt:lpstr>RESTful API Design Best Practices</vt:lpstr>
      <vt:lpstr>PowerPoint Presentation</vt:lpstr>
      <vt:lpstr>First things first</vt:lpstr>
      <vt:lpstr>About Me</vt:lpstr>
      <vt:lpstr>What is REST?</vt:lpstr>
      <vt:lpstr>Client-server</vt:lpstr>
      <vt:lpstr>Cacheable</vt:lpstr>
      <vt:lpstr>Uniform interface constraint</vt:lpstr>
      <vt:lpstr>What is a RESTful API?</vt:lpstr>
      <vt:lpstr>Pragmatic REST</vt:lpstr>
      <vt:lpstr>RESTful API design process</vt:lpstr>
      <vt:lpstr>Designing your RESTful API</vt:lpstr>
      <vt:lpstr>KISS (or, Keep it Simple, Stupid)</vt:lpstr>
      <vt:lpstr>First big rule - KISS</vt:lpstr>
      <vt:lpstr>KISS, continued</vt:lpstr>
      <vt:lpstr>KISS, continued</vt:lpstr>
      <vt:lpstr>Second big rule – Be Consistent</vt:lpstr>
      <vt:lpstr>Resource identification</vt:lpstr>
      <vt:lpstr>Versioning</vt:lpstr>
      <vt:lpstr>Error reporting</vt:lpstr>
      <vt:lpstr>Security</vt:lpstr>
      <vt:lpstr>Ok, time for some code examples</vt:lpstr>
      <vt:lpstr>Anatomy of a controller</vt:lpstr>
      <vt:lpstr>What’s wrong with this code?</vt:lpstr>
      <vt:lpstr>Lesson: Use DTOs</vt:lpstr>
      <vt:lpstr>Validation</vt:lpstr>
      <vt:lpstr>How can this code be improved?</vt:lpstr>
      <vt:lpstr>Lesson: Controllers should be thin</vt:lpstr>
      <vt:lpstr>How could this code be improved?</vt:lpstr>
      <vt:lpstr>Lesson: Use Dependency Injection</vt:lpstr>
      <vt:lpstr>async/await vs. synchronous</vt:lpstr>
      <vt:lpstr>Lesson: Use async/await</vt:lpstr>
      <vt:lpstr>Maintaining your API</vt:lpstr>
      <vt:lpstr>Document, document, document!</vt:lpstr>
      <vt:lpstr>Questions?</vt:lpstr>
      <vt:lpstr>Thank you!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REST Best Practices</dc:title>
  <dc:creator>Spencer</dc:creator>
  <cp:lastModifiedBy>Spencer Schneidenbach</cp:lastModifiedBy>
  <cp:revision>60</cp:revision>
  <dcterms:created xsi:type="dcterms:W3CDTF">2016-04-29T02:00:25Z</dcterms:created>
  <dcterms:modified xsi:type="dcterms:W3CDTF">2016-04-30T18:03:09Z</dcterms:modified>
</cp:coreProperties>
</file>